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40" r:id="rId2"/>
    <p:sldId id="416" r:id="rId3"/>
    <p:sldId id="417" r:id="rId4"/>
    <p:sldId id="442" r:id="rId5"/>
    <p:sldId id="441" r:id="rId6"/>
    <p:sldId id="424" r:id="rId7"/>
    <p:sldId id="435" r:id="rId8"/>
    <p:sldId id="436" r:id="rId9"/>
    <p:sldId id="437" r:id="rId10"/>
    <p:sldId id="438" r:id="rId11"/>
    <p:sldId id="439" r:id="rId12"/>
    <p:sldId id="425" r:id="rId13"/>
    <p:sldId id="418" r:id="rId14"/>
    <p:sldId id="419" r:id="rId15"/>
    <p:sldId id="420" r:id="rId16"/>
    <p:sldId id="421" r:id="rId17"/>
    <p:sldId id="422" r:id="rId18"/>
    <p:sldId id="423" r:id="rId19"/>
    <p:sldId id="426" r:id="rId20"/>
    <p:sldId id="427" r:id="rId21"/>
    <p:sldId id="428" r:id="rId22"/>
    <p:sldId id="429" r:id="rId23"/>
    <p:sldId id="430" r:id="rId24"/>
    <p:sldId id="433" r:id="rId25"/>
    <p:sldId id="43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3662"/>
  </p:normalViewPr>
  <p:slideViewPr>
    <p:cSldViewPr snapToGrid="0" snapToObjects="1">
      <p:cViewPr varScale="1">
        <p:scale>
          <a:sx n="65" d="100"/>
          <a:sy n="65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AE1BE-F55D-2D46-BAC3-8EC37071B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B1AFF4-37D6-5943-B54F-95BA7CA06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0DABE-4832-F94A-9CC5-8ED6388F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CAE3F-EBCD-BD4D-AFAD-868640A2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D2632-6F63-B54C-A423-293536BA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936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CE3D3-B7DE-8E46-B10D-40887A93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F10196-DF89-044B-ACEA-CDEBEDBE6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1EC95-18E9-BE49-9F11-850A952F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D05B6-4904-C144-A25B-DFD1A645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69B81-3F55-0749-AAED-D9EE3922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82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F9E09B-09F7-2841-9850-06D7E2A5C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747B81-1417-6A49-ADDE-AB04FF076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A9424F-F0CE-2541-A5DD-2D5ADB89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EE6D6-23F2-A243-8984-D47742E0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61F040-B021-AD4F-B7E0-0ED7D823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600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BCA3F-7045-D24A-8D05-14978CAE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B3755-D473-2C49-9267-D9385282F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DAD9E4-D8CF-D241-8AD8-9D2977EE6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FB39B-8609-3042-A175-4926B4A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1001C-AA03-4F4B-BD43-4D52AAF6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33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69DE4-D4A0-514D-9221-483E73D0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398207-DB4C-DF4E-A09E-49067713D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F08A49-AE8B-C44D-90CB-0DA9D3D4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6CB99-D2E7-9640-A34E-9CB8A063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11CC1-C8DF-4C4C-B7A1-4A7B7B8A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46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2AE4D-0CED-0141-8086-433FFFA5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4EF3C-824A-5B4F-BBCE-FB08A22F6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845BC7-1897-CA4B-8AF1-129066BEB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72A653-0BCB-B34C-8D31-28BF97B0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9105D5-4CBD-1C4F-ACA6-8DE50EA5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FFBA5F-2BD6-E54F-BA83-AC59A704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74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981A4-2D30-494E-A453-A0E39D6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A54620-1E0D-6944-B828-CB40767F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D1B97E-EEF1-F840-8829-415CAB402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E42E6F-655D-724F-8AE7-A4E5A8263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017DBF-7FBD-C849-A17A-E3976C6F9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F8E01C-9026-064F-8349-25FA4313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5BD0C3-9248-A440-A80B-97C2FBE2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AEE50C-0B6E-A049-959A-509F15FC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83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7DC6A-81B5-7B44-BAF6-E45BE40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29DDA0-78FA-8E40-8D6A-76C2724D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EDF095-1A03-5C4A-ADAE-57F9EFDD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5B8284-2444-484B-AC1B-13149D2B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92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DFEFCF-CB1A-D146-959C-51B8AE2F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B58AE2-4D53-E74C-8216-5AF81FB7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29BF75-0701-1C43-904B-D6B491AC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40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46D56-0630-6A43-AF5E-D225DBA4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7E042-95D3-6B48-AC7C-57CD3D26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D453A9-5A9B-634E-A63E-672D2D853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38BBB4-B970-8A40-8D9C-92DBD4A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4FF186-5DC9-3B40-A9DA-3F4DEDB9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12963-9E7E-CE4D-909A-17952885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29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A060D-3734-DD44-9D49-F3D79E0D6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04F3DC-6F6E-C446-9086-FB61EE59F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C36F95-2C8C-4749-B9FF-D58275225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066397-96CE-0A4F-A78D-2C1CCBF6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AC2A8A-4708-FB40-B85C-D93B7C4C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54996D-BBB1-F34C-8859-A68A15105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86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4AAA01-BA22-8343-8D69-6F9B21D6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56C242-F9F3-5845-A9B1-496AC01F3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69C9EA-D063-6C4F-ACCE-420B48360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1F8-2382-FC4C-A24F-C679CB898DB0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9D7CD-4A35-E946-90EF-B5040EB69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49B36-94F2-E142-82D5-AB9161461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A25F9-6518-C349-8656-072217C7C4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83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5D00A-AF51-4741-BC6F-B712DFAE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MCMC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6DB2D1-DFD7-434C-8DD9-45A9B7653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蒙特卡洛仿真（</a:t>
            </a:r>
            <a:r>
              <a:rPr kumimoji="1" lang="en-US" altLang="zh-CN" dirty="0"/>
              <a:t>MC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马尔科夫链 </a:t>
            </a:r>
            <a:r>
              <a:rPr kumimoji="1" lang="en-US" altLang="zh-CN" dirty="0"/>
              <a:t>MC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29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1CC90-995D-D747-964E-9F55FC71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组数不同的仿真结果（</a:t>
            </a:r>
            <a:r>
              <a:rPr kumimoji="1" lang="en-US" altLang="zh-CN" dirty="0"/>
              <a:t>2000</a:t>
            </a:r>
            <a:r>
              <a:rPr kumimoji="1" lang="zh-CN" altLang="en-US" dirty="0"/>
              <a:t>次仿真）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D4DD98-51B5-DC4F-BC76-CC2AC3ABF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56176D-43F9-2943-AE0B-D54E87A2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2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7BA9E-A50D-084A-9A2D-31DC298C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MCMC</a:t>
            </a:r>
            <a:r>
              <a:rPr kumimoji="1" lang="zh-CN" altLang="en-US" dirty="0"/>
              <a:t> 仿真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B720C8-89BE-3B49-9872-06C4E7DCD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马尔科夫链蒙特卡洛仿真</a:t>
            </a:r>
          </a:p>
        </p:txBody>
      </p:sp>
    </p:spTree>
    <p:extLst>
      <p:ext uri="{BB962C8B-B14F-4D97-AF65-F5344CB8AC3E}">
        <p14:creationId xmlns:p14="http://schemas.microsoft.com/office/powerpoint/2010/main" val="306140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26389-E6B9-604C-BCFF-8EAA4862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马尔科夫链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C1010E-6F3F-7C44-90AC-03DEBBA0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随机游走</a:t>
            </a:r>
            <a:endParaRPr lang="en-US" altLang="zh-CN" dirty="0"/>
          </a:p>
          <a:p>
            <a:r>
              <a:rPr lang="en-US" altLang="zh-CN" dirty="0"/>
              <a:t>recurrence vs. transient</a:t>
            </a:r>
          </a:p>
          <a:p>
            <a:r>
              <a:rPr lang="en-US" altLang="zh-CN" dirty="0"/>
              <a:t>irreducible </a:t>
            </a:r>
            <a:r>
              <a:rPr lang="zh-CN" altLang="en-US" dirty="0"/>
              <a:t>马氏链</a:t>
            </a:r>
          </a:p>
          <a:p>
            <a:pPr lvl="1"/>
            <a:r>
              <a:rPr lang="zh-CN" altLang="en-US" dirty="0"/>
              <a:t>所有状态 都 </a:t>
            </a:r>
            <a:r>
              <a:rPr lang="en-US" altLang="zh-CN" dirty="0"/>
              <a:t>recurrent</a:t>
            </a:r>
            <a:endParaRPr lang="zh-CN" altLang="en-US" dirty="0"/>
          </a:p>
          <a:p>
            <a:r>
              <a:rPr lang="en-US" altLang="zh-CN" dirty="0"/>
              <a:t>ergodic</a:t>
            </a:r>
          </a:p>
          <a:p>
            <a:pPr lvl="1"/>
            <a:r>
              <a:rPr lang="zh-CN" altLang="en-US" dirty="0"/>
              <a:t>如果 </a:t>
            </a:r>
            <a:r>
              <a:rPr lang="en-US" altLang="zh-CN" dirty="0"/>
              <a:t>irreducible</a:t>
            </a:r>
            <a:r>
              <a:rPr lang="zh-CN" altLang="en-US" dirty="0"/>
              <a:t>， 而且 非周期， 那么任意初始状态，都会 收敛到稳定状态</a:t>
            </a:r>
          </a:p>
          <a:p>
            <a:r>
              <a:rPr lang="en-US" altLang="zh-CN" dirty="0"/>
              <a:t>MCMC</a:t>
            </a:r>
            <a:r>
              <a:rPr lang="zh-CN" altLang="en-US" dirty="0"/>
              <a:t> 利用 </a:t>
            </a:r>
            <a:r>
              <a:rPr lang="en-US" altLang="zh-CN" dirty="0"/>
              <a:t>MC</a:t>
            </a:r>
            <a:r>
              <a:rPr lang="zh-CN" altLang="en-US" dirty="0"/>
              <a:t>会收敛到稳定状态 的性质，生成随机变量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16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36FC1-D9E3-D247-AB15-124DE64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MH 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6E7B8-B215-194F-B06E-BB823C39D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目标分布 </a:t>
            </a:r>
            <a:r>
              <a:rPr lang="en-US" altLang="zh-CN" dirty="0"/>
              <a:t>p(x) </a:t>
            </a:r>
            <a:r>
              <a:rPr lang="zh-CN" altLang="en-US" dirty="0"/>
              <a:t>，状态空间 </a:t>
            </a:r>
            <a:r>
              <a:rPr lang="en-US" altLang="zh-CN" dirty="0"/>
              <a:t>X</a:t>
            </a:r>
          </a:p>
          <a:p>
            <a:r>
              <a:rPr lang="zh-CN" altLang="en-US" dirty="0"/>
              <a:t>构造 一个 </a:t>
            </a:r>
            <a:r>
              <a:rPr lang="en-US" altLang="zh-CN" dirty="0"/>
              <a:t>X </a:t>
            </a:r>
            <a:r>
              <a:rPr lang="zh-CN" altLang="en-US" dirty="0"/>
              <a:t>上 的 </a:t>
            </a:r>
            <a:r>
              <a:rPr lang="en-US" altLang="zh-CN" dirty="0"/>
              <a:t>irreducible MC</a:t>
            </a:r>
            <a:r>
              <a:rPr lang="zh-CN" altLang="en-US" dirty="0"/>
              <a:t>：</a:t>
            </a:r>
            <a:r>
              <a:rPr lang="en-US" altLang="zh-CN" dirty="0"/>
              <a:t>T</a:t>
            </a:r>
          </a:p>
          <a:p>
            <a:r>
              <a:rPr lang="zh-CN" altLang="en-US" dirty="0"/>
              <a:t>初始化 </a:t>
            </a:r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</a:p>
          <a:p>
            <a:r>
              <a:rPr lang="zh-CN" altLang="en-US" dirty="0"/>
              <a:t>重复</a:t>
            </a:r>
          </a:p>
          <a:p>
            <a:pPr lvl="1"/>
            <a:r>
              <a:rPr lang="zh-CN" altLang="en-US" dirty="0"/>
              <a:t>记录当前状态为</a:t>
            </a:r>
            <a:r>
              <a:rPr lang="en-US" altLang="zh-CN" dirty="0"/>
              <a:t> j</a:t>
            </a:r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T </a:t>
            </a:r>
            <a:r>
              <a:rPr lang="zh-CN" altLang="en-US" dirty="0"/>
              <a:t>上，做马尔科夫跳转，下一个状态 为 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en-US" dirty="0"/>
              <a:t> 为随机变量</a:t>
            </a:r>
            <a:endParaRPr lang="en-US" altLang="zh-CN" dirty="0"/>
          </a:p>
          <a:p>
            <a:pPr lvl="2"/>
            <a:r>
              <a:rPr lang="zh-CN" altLang="en-US" dirty="0"/>
              <a:t>记 </a:t>
            </a:r>
            <a:r>
              <a:rPr lang="en-US" altLang="zh-CN" dirty="0"/>
              <a:t>C</a:t>
            </a:r>
            <a:r>
              <a:rPr lang="zh-CN" altLang="en-US" dirty="0"/>
              <a:t> 的取值为</a:t>
            </a:r>
            <a:r>
              <a:rPr lang="en-US" altLang="zh-CN" dirty="0"/>
              <a:t>k</a:t>
            </a:r>
            <a:r>
              <a:rPr lang="zh-CN" altLang="en-US" dirty="0"/>
              <a:t>，表示下面要进入的状态值</a:t>
            </a:r>
          </a:p>
          <a:p>
            <a:pPr lvl="2"/>
            <a:r>
              <a:rPr lang="zh-CN" altLang="en-US" dirty="0"/>
              <a:t>进入</a:t>
            </a:r>
            <a:r>
              <a:rPr lang="en-US" altLang="zh-CN" dirty="0"/>
              <a:t>k</a:t>
            </a:r>
            <a:r>
              <a:rPr lang="zh-CN" altLang="en-US" dirty="0"/>
              <a:t>的概率：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kj</a:t>
            </a:r>
            <a:r>
              <a:rPr lang="zh-CN" altLang="en-US" dirty="0"/>
              <a:t>，即从 </a:t>
            </a:r>
            <a:r>
              <a:rPr lang="en-US" altLang="zh-CN" dirty="0"/>
              <a:t>j </a:t>
            </a:r>
            <a:r>
              <a:rPr lang="zh-CN" altLang="en-US" dirty="0"/>
              <a:t>转入 </a:t>
            </a:r>
            <a:r>
              <a:rPr lang="en-US" altLang="zh-CN" dirty="0"/>
              <a:t>k </a:t>
            </a:r>
            <a:r>
              <a:rPr lang="zh-CN" altLang="en-US" dirty="0"/>
              <a:t>的马尔科夫转移概率</a:t>
            </a:r>
          </a:p>
          <a:p>
            <a:pPr lvl="1"/>
            <a:r>
              <a:rPr lang="zh-CN" altLang="en-US" dirty="0"/>
              <a:t>以 </a:t>
            </a:r>
            <a:r>
              <a:rPr lang="en-US" altLang="zh-CN" dirty="0"/>
              <a:t>min {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jk</a:t>
            </a:r>
            <a:r>
              <a:rPr lang="en-US" altLang="zh-CN" dirty="0"/>
              <a:t> * p(k)/(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kj</a:t>
            </a:r>
            <a:r>
              <a:rPr lang="en-US" altLang="zh-CN" dirty="0"/>
              <a:t>*p(j)), 1} </a:t>
            </a:r>
            <a:r>
              <a:rPr lang="zh-CN" altLang="en-US" dirty="0"/>
              <a:t>为概率，设 </a:t>
            </a:r>
            <a:r>
              <a:rPr lang="en-US" altLang="zh-CN" dirty="0"/>
              <a:t>x = C</a:t>
            </a:r>
            <a:r>
              <a:rPr lang="zh-CN" altLang="en-US" dirty="0"/>
              <a:t>，否则，保持不变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208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AD50E-4028-DA45-897F-8CAC97DE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52620-FE72-8442-B87C-E0337A4B7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4A0D1F-6CFB-C64F-AE5A-1869B76E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85" y="0"/>
            <a:ext cx="10394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85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316D9-1A5E-DF49-943B-1F29D902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PACC</a:t>
            </a:r>
            <a:r>
              <a:rPr kumimoji="1" lang="zh-CN" altLang="en-US" dirty="0"/>
              <a:t>概率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7E0D5-0FCC-D943-A71C-D27FCF23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50323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当前状态 </a:t>
            </a:r>
            <a:r>
              <a:rPr kumimoji="1" lang="en-US" altLang="zh-CN" dirty="0"/>
              <a:t>j</a:t>
            </a:r>
            <a:r>
              <a:rPr kumimoji="1" lang="zh-CN" altLang="en-US" dirty="0"/>
              <a:t>，下一个状态 </a:t>
            </a:r>
            <a:r>
              <a:rPr kumimoji="1" lang="en-US" altLang="zh-CN" dirty="0"/>
              <a:t>k</a:t>
            </a:r>
          </a:p>
          <a:p>
            <a:r>
              <a:rPr kumimoji="1" lang="zh-CN" altLang="en-US" dirty="0"/>
              <a:t>去不去，概率是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其中，</a:t>
            </a:r>
            <a:r>
              <a:rPr kumimoji="1" lang="en-US" altLang="zh-CN" dirty="0" err="1"/>
              <a:t>T</a:t>
            </a:r>
            <a:r>
              <a:rPr kumimoji="1" lang="en-US" altLang="zh-CN" baseline="-25000" dirty="0" err="1"/>
              <a:t>jk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T</a:t>
            </a:r>
            <a:r>
              <a:rPr kumimoji="1" lang="en-US" altLang="zh-CN" baseline="-25000" dirty="0" err="1"/>
              <a:t>kj</a:t>
            </a:r>
            <a:r>
              <a:rPr kumimoji="1" lang="zh-CN" altLang="en-US" dirty="0"/>
              <a:t>是辅助</a:t>
            </a:r>
            <a:r>
              <a:rPr kumimoji="1" lang="en-US" altLang="zh-CN" dirty="0"/>
              <a:t>MC</a:t>
            </a:r>
            <a:r>
              <a:rPr kumimoji="1" lang="zh-CN" altLang="en-US" dirty="0"/>
              <a:t>的转移概率，已知</a:t>
            </a:r>
            <a:endParaRPr kumimoji="1" lang="en-US" altLang="zh-CN" dirty="0"/>
          </a:p>
          <a:p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j</a:t>
            </a:r>
            <a:r>
              <a:rPr kumimoji="1" lang="zh-CN" altLang="en-US" dirty="0"/>
              <a:t>是目标概率分布，也已知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1D12D-EA88-434B-8C4E-62EF90E6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88" y="2708122"/>
            <a:ext cx="8701742" cy="16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9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C818C-783B-AE4C-A7A2-C46D55DD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MH</a:t>
            </a:r>
            <a:r>
              <a:rPr kumimoji="1" lang="zh-CN" altLang="en-US" dirty="0"/>
              <a:t>最大的优点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2427DA-5EF3-A045-A763-26E13821D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4"/>
            <a:ext cx="10515600" cy="5190565"/>
          </a:xfrm>
        </p:spPr>
        <p:txBody>
          <a:bodyPr>
            <a:normAutofit/>
          </a:bodyPr>
          <a:lstStyle/>
          <a:p>
            <a:r>
              <a:rPr lang="zh-CN" altLang="en-US" dirty="0"/>
              <a:t>通过 贝叶斯公式 得到 </a:t>
            </a:r>
            <a:r>
              <a:rPr lang="en-US" altLang="zh-CN" dirty="0"/>
              <a:t>p(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分母 上 有一个 很不好处理 的 积分 </a:t>
            </a:r>
            <a:r>
              <a:rPr lang="en-US" altLang="zh-CN" dirty="0">
                <a:solidFill>
                  <a:srgbClr val="FF0000"/>
                </a:solidFill>
              </a:rPr>
              <a:t>p(b) = </a:t>
            </a:r>
            <a:r>
              <a:rPr lang="en-US" altLang="zh-CN" dirty="0" err="1">
                <a:solidFill>
                  <a:srgbClr val="FF0000"/>
                </a:solidFill>
              </a:rPr>
              <a:t>sum</a:t>
            </a:r>
            <a:r>
              <a:rPr lang="en-US" altLang="zh-CN" baseline="-25000" dirty="0" err="1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( p(a) * p(</a:t>
            </a:r>
            <a:r>
              <a:rPr lang="en-US" altLang="zh-CN" dirty="0" err="1">
                <a:solidFill>
                  <a:srgbClr val="FF0000"/>
                </a:solidFill>
              </a:rPr>
              <a:t>b|a</a:t>
            </a:r>
            <a:r>
              <a:rPr lang="en-US" altLang="zh-CN" dirty="0">
                <a:solidFill>
                  <a:srgbClr val="FF0000"/>
                </a:solidFill>
              </a:rPr>
              <a:t>) )</a:t>
            </a:r>
          </a:p>
          <a:p>
            <a:r>
              <a:rPr lang="en-US" altLang="zh-CN" dirty="0"/>
              <a:t>PACC</a:t>
            </a:r>
            <a:r>
              <a:rPr lang="zh-CN" altLang="en-US" dirty="0"/>
              <a:t> 概率意味着：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我们不需要确切知道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j</a:t>
            </a:r>
            <a:r>
              <a:rPr kumimoji="1" lang="zh-CN" altLang="en-US" dirty="0"/>
              <a:t>到底是多少，只需要知道它们的比例</a:t>
            </a:r>
            <a:endParaRPr kumimoji="1" lang="en-US" altLang="zh-CN" dirty="0"/>
          </a:p>
          <a:p>
            <a:r>
              <a:rPr kumimoji="1" lang="zh-CN" altLang="en-US" dirty="0"/>
              <a:t>所以，有 </a:t>
            </a:r>
            <a:r>
              <a:rPr kumimoji="1" lang="en-US" altLang="zh-CN" dirty="0"/>
              <a:t>p(</a:t>
            </a:r>
            <a:r>
              <a:rPr kumimoji="1" lang="en-US" altLang="zh-CN" dirty="0" err="1"/>
              <a:t>a|b</a:t>
            </a:r>
            <a:r>
              <a:rPr kumimoji="1" lang="en-US" altLang="zh-CN" dirty="0"/>
              <a:t>) </a:t>
            </a:r>
            <a:r>
              <a:rPr kumimoji="1" lang="zh-CN" altLang="en-US" dirty="0"/>
              <a:t>就可以了！</a:t>
            </a:r>
            <a:endParaRPr kumimoji="1" lang="en-US" altLang="zh-CN" dirty="0"/>
          </a:p>
          <a:p>
            <a:r>
              <a:rPr kumimoji="1" lang="zh-CN" altLang="en-US" dirty="0"/>
              <a:t>避免了计算 </a:t>
            </a:r>
            <a:r>
              <a:rPr kumimoji="1" lang="en-US" altLang="zh-CN" dirty="0"/>
              <a:t>p(b)</a:t>
            </a:r>
            <a:r>
              <a:rPr kumimoji="1" lang="zh-CN" altLang="en-US" dirty="0"/>
              <a:t>，太棒！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75F4F-E573-E642-A4AA-8FB6CCE8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29" y="2764397"/>
            <a:ext cx="8701742" cy="16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5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C37D3-E37B-3A46-A5A6-8278E57A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  <a:r>
              <a:rPr lang="zh-CN" altLang="en-US" dirty="0"/>
              <a:t>产生泊松随机变量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28D10-3262-5D4C-A0BE-46D0D9155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辅助 </a:t>
            </a:r>
            <a:r>
              <a:rPr lang="en-US" altLang="zh-CN" dirty="0"/>
              <a:t>MC</a:t>
            </a:r>
            <a:r>
              <a:rPr lang="zh-CN" altLang="en-US" dirty="0"/>
              <a:t> 的选择</a:t>
            </a:r>
            <a:endParaRPr lang="en-US" altLang="zh-CN" dirty="0"/>
          </a:p>
          <a:p>
            <a:pPr lvl="1"/>
            <a:r>
              <a:rPr lang="zh-CN" altLang="en-US" dirty="0"/>
              <a:t>有 和 目标随机变量 同样的 值域 就行</a:t>
            </a:r>
          </a:p>
          <a:p>
            <a:r>
              <a:rPr lang="zh-CN" altLang="en-US" dirty="0"/>
              <a:t>泊松的值域</a:t>
            </a:r>
          </a:p>
          <a:p>
            <a:pPr lvl="1"/>
            <a:r>
              <a:rPr lang="zh-CN" altLang="en-US" dirty="0"/>
              <a:t>正整数</a:t>
            </a:r>
          </a:p>
          <a:p>
            <a:r>
              <a:rPr lang="zh-CN" altLang="en-US" dirty="0"/>
              <a:t>选择</a:t>
            </a:r>
          </a:p>
          <a:p>
            <a:pPr lvl="1"/>
            <a:r>
              <a:rPr lang="zh-CN" altLang="en-US" dirty="0"/>
              <a:t>修改的 随机游动</a:t>
            </a:r>
            <a:endParaRPr lang="en-US" altLang="zh-CN" dirty="0"/>
          </a:p>
          <a:p>
            <a:pPr lvl="1"/>
            <a:r>
              <a:rPr lang="zh-CN" altLang="en-US" dirty="0"/>
              <a:t>左右概率各 </a:t>
            </a:r>
            <a:r>
              <a:rPr lang="en-US" altLang="zh-CN" dirty="0"/>
              <a:t>0.5</a:t>
            </a:r>
            <a:endParaRPr lang="zh-CN" altLang="en-US" dirty="0"/>
          </a:p>
          <a:p>
            <a:pPr lvl="1"/>
            <a:r>
              <a:rPr lang="zh-CN" altLang="en-US" dirty="0"/>
              <a:t>到 </a:t>
            </a:r>
            <a:r>
              <a:rPr lang="en-US" altLang="zh-CN" dirty="0"/>
              <a:t>0 </a:t>
            </a:r>
            <a:r>
              <a:rPr lang="zh-CN" altLang="en-US" dirty="0"/>
              <a:t>就 返回</a:t>
            </a:r>
          </a:p>
          <a:p>
            <a:r>
              <a:rPr lang="zh-CN" altLang="en-US" dirty="0"/>
              <a:t>对称的 </a:t>
            </a:r>
            <a:r>
              <a:rPr lang="en-US" altLang="zh-CN" dirty="0"/>
              <a:t>T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1263A7-132F-5140-9D19-3F15EA7E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9" y="3334497"/>
            <a:ext cx="54229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C7A1C-02D8-4B43-83B1-88B5FF96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</a:t>
            </a:r>
            <a:r>
              <a:rPr kumimoji="1" lang="en-US" altLang="zh-CN" dirty="0"/>
              <a:t>PACC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B5E8C-60D2-2949-BFBC-465D686C5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对大多数状态，是对称的：左右都是</a:t>
            </a:r>
            <a:r>
              <a:rPr kumimoji="1" lang="en-US" altLang="zh-CN" dirty="0"/>
              <a:t>0.5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只考虑可能的状态跳转。对 </a:t>
            </a:r>
            <a:r>
              <a:rPr kumimoji="1" lang="en-US" altLang="zh-CN" dirty="0"/>
              <a:t>j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，设为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CB000-2B8E-B84D-BDA0-ACF733B1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2387600"/>
            <a:ext cx="4991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15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535B-DEF3-C940-9EBE-F246484C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59" y="14997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PACC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E327D6-5220-1847-8EA8-2D7E382A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88" y="401171"/>
            <a:ext cx="93472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7D4A4-A295-D54C-ABB2-2164645C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蒙特卡洛仿真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D3D56-923B-A642-8169-9E5285F0A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贝叶斯机器学习中，经常会是这种模式</a:t>
            </a:r>
            <a:endParaRPr kumimoji="1" lang="en-US" altLang="zh-CN" dirty="0"/>
          </a:p>
          <a:p>
            <a:pPr lvl="1"/>
            <a:r>
              <a:rPr lang="zh-CN" altLang="en-US" dirty="0"/>
              <a:t>已知 </a:t>
            </a:r>
            <a:r>
              <a:rPr lang="en-US" altLang="zh-CN" dirty="0"/>
              <a:t>p(a)</a:t>
            </a:r>
            <a:r>
              <a:rPr lang="zh-CN" altLang="en-US" dirty="0"/>
              <a:t>，</a:t>
            </a:r>
            <a:r>
              <a:rPr lang="en-US" altLang="zh-CN" dirty="0"/>
              <a:t>p(</a:t>
            </a:r>
            <a:r>
              <a:rPr lang="en-US" altLang="zh-CN" dirty="0" err="1"/>
              <a:t>b|a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通过 贝叶斯公式 得到 </a:t>
            </a:r>
            <a:r>
              <a:rPr lang="en-US" altLang="zh-CN" dirty="0"/>
              <a:t>p(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分母 上 有一个 很不好处理 的 积分 </a:t>
            </a:r>
            <a:r>
              <a:rPr lang="en-US" altLang="zh-CN" dirty="0">
                <a:solidFill>
                  <a:srgbClr val="FF0000"/>
                </a:solidFill>
              </a:rPr>
              <a:t>p(b) = </a:t>
            </a:r>
            <a:r>
              <a:rPr lang="en-US" altLang="zh-CN" dirty="0" err="1">
                <a:solidFill>
                  <a:srgbClr val="FF0000"/>
                </a:solidFill>
              </a:rPr>
              <a:t>sum</a:t>
            </a:r>
            <a:r>
              <a:rPr lang="en-US" altLang="zh-CN" baseline="-25000" dirty="0" err="1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( p(a) * p(</a:t>
            </a:r>
            <a:r>
              <a:rPr lang="en-US" altLang="zh-CN" dirty="0" err="1">
                <a:solidFill>
                  <a:srgbClr val="FF0000"/>
                </a:solidFill>
              </a:rPr>
              <a:t>b|a</a:t>
            </a:r>
            <a:r>
              <a:rPr lang="en-US" altLang="zh-CN" dirty="0">
                <a:solidFill>
                  <a:srgbClr val="FF0000"/>
                </a:solidFill>
              </a:rPr>
              <a:t>) )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概率模型 往往 没有 </a:t>
            </a:r>
            <a:r>
              <a:rPr lang="en-US" altLang="zh-CN" dirty="0"/>
              <a:t>closed form </a:t>
            </a:r>
            <a:r>
              <a:rPr lang="zh-CN" altLang="en-US" dirty="0"/>
              <a:t>表达式</a:t>
            </a:r>
          </a:p>
          <a:p>
            <a:r>
              <a:rPr kumimoji="1" lang="zh-CN" altLang="en-US" dirty="0"/>
              <a:t>就只能做 </a:t>
            </a:r>
            <a:r>
              <a:rPr lang="zh-CN" altLang="en-US" dirty="0">
                <a:solidFill>
                  <a:srgbClr val="FF0000"/>
                </a:solidFill>
              </a:rPr>
              <a:t>蒙特卡洛仿真</a:t>
            </a:r>
          </a:p>
        </p:txBody>
      </p:sp>
    </p:spTree>
    <p:extLst>
      <p:ext uri="{BB962C8B-B14F-4D97-AF65-F5344CB8AC3E}">
        <p14:creationId xmlns:p14="http://schemas.microsoft.com/office/powerpoint/2010/main" val="28221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82B73-01E9-724A-9D23-7480DDF7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6F6C0-81EF-A344-AD2C-921BCF9D6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324783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生成两个随机变量</a:t>
            </a:r>
            <a:endParaRPr kumimoji="1"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kumimoji="1" lang="zh-CN" altLang="en-US" dirty="0"/>
              <a:t>参数为 </a:t>
            </a:r>
            <a:r>
              <a:rPr kumimoji="1" lang="en-US" altLang="zh-CN" dirty="0"/>
              <a:t>0.5</a:t>
            </a:r>
            <a:r>
              <a:rPr kumimoji="1" lang="zh-CN" altLang="en-US" dirty="0"/>
              <a:t> 的 </a:t>
            </a:r>
            <a:r>
              <a:rPr lang="en-US" altLang="zh-CN" dirty="0"/>
              <a:t>Bernoulli </a:t>
            </a:r>
            <a:r>
              <a:rPr lang="zh-CN" altLang="en-US" dirty="0"/>
              <a:t>分布，取值为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：往左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：往右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u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/>
              <a:t>[0,1]</a:t>
            </a:r>
            <a:r>
              <a:rPr lang="zh-CN" altLang="en-US" dirty="0"/>
              <a:t> 上均匀分布的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FD8F94-50C2-9846-85C2-13E98BF0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84" y="556605"/>
            <a:ext cx="7190815" cy="61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2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4CC65-7B43-0348-940B-76413F07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收敛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281A1-8AAE-B646-BD2D-B827F92A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1851923"/>
            <a:ext cx="10515600" cy="4351338"/>
          </a:xfrm>
        </p:spPr>
        <p:txBody>
          <a:bodyPr/>
          <a:lstStyle/>
          <a:p>
            <a:r>
              <a:rPr lang="zh-CN" altLang="en-US" dirty="0"/>
              <a:t>收敛时间</a:t>
            </a:r>
          </a:p>
          <a:p>
            <a:r>
              <a:rPr lang="en-US" altLang="zh-CN" dirty="0"/>
              <a:t>mixing time</a:t>
            </a:r>
          </a:p>
          <a:p>
            <a:r>
              <a:rPr lang="en-US" altLang="zh-CN" dirty="0"/>
              <a:t>burn-in time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7D6CA9-ACC4-374B-B66A-26D93006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2" y="720365"/>
            <a:ext cx="9370981" cy="54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56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A2A1F-1B89-DC43-9565-36958FA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ECA61-F3AF-D34B-B071-EE5C18384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适用于</a:t>
            </a:r>
          </a:p>
          <a:p>
            <a:pPr lvl="1"/>
            <a:r>
              <a:rPr lang="zh-CN" altLang="en-US" dirty="0"/>
              <a:t>无限状态离散分布</a:t>
            </a:r>
          </a:p>
          <a:p>
            <a:pPr lvl="1"/>
            <a:r>
              <a:rPr lang="zh-CN" altLang="en-US" dirty="0"/>
              <a:t>连续分布</a:t>
            </a:r>
          </a:p>
          <a:p>
            <a:r>
              <a:rPr lang="zh-CN" altLang="en-US" dirty="0"/>
              <a:t>相对于 反变换， </a:t>
            </a:r>
            <a:r>
              <a:rPr lang="en-US" altLang="zh-CN" dirty="0"/>
              <a:t>rejection </a:t>
            </a:r>
            <a:r>
              <a:rPr lang="zh-CN" altLang="en-US" dirty="0"/>
              <a:t>采样 等直接生成的方法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不需要 </a:t>
            </a:r>
            <a:r>
              <a:rPr lang="en-US" altLang="zh-CN" dirty="0">
                <a:solidFill>
                  <a:srgbClr val="FF0000"/>
                </a:solidFill>
              </a:rPr>
              <a:t>p(x)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只需要 </a:t>
            </a:r>
            <a:r>
              <a:rPr lang="en-US" altLang="zh-CN" dirty="0">
                <a:solidFill>
                  <a:srgbClr val="FF0000"/>
                </a:solidFill>
              </a:rPr>
              <a:t>p(x) / p(y)</a:t>
            </a:r>
          </a:p>
          <a:p>
            <a:r>
              <a:rPr lang="zh-CN" altLang="en-US" dirty="0"/>
              <a:t>这样对 条件分布 就 特别有用</a:t>
            </a:r>
            <a:endParaRPr lang="en-US" altLang="zh-CN" dirty="0"/>
          </a:p>
          <a:p>
            <a:pPr lvl="1"/>
            <a:r>
              <a:rPr lang="zh-CN" altLang="en-US" dirty="0"/>
              <a:t>后面的 </a:t>
            </a:r>
            <a:r>
              <a:rPr lang="en-US" altLang="zh-CN" dirty="0"/>
              <a:t>log-linear </a:t>
            </a:r>
            <a:r>
              <a:rPr lang="zh-CN" altLang="en-US" dirty="0"/>
              <a:t>模型，都是这样的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892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7871F-6FAC-9641-B3C6-D12636B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AE58D-90EB-DE4A-A422-EC993DB3C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 </a:t>
            </a:r>
            <a:r>
              <a:rPr lang="en-US" altLang="zh-CN" dirty="0"/>
              <a:t>p(a)</a:t>
            </a:r>
            <a:r>
              <a:rPr lang="zh-CN" altLang="en-US" dirty="0"/>
              <a:t>，</a:t>
            </a:r>
            <a:r>
              <a:rPr lang="en-US" altLang="zh-CN" dirty="0"/>
              <a:t>p(</a:t>
            </a:r>
            <a:r>
              <a:rPr lang="en-US" altLang="zh-CN" dirty="0" err="1"/>
              <a:t>b|a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由贝叶斯公式 可以得到 </a:t>
            </a:r>
            <a:r>
              <a:rPr lang="en-US" altLang="zh-CN" dirty="0"/>
              <a:t>p(</a:t>
            </a:r>
            <a:r>
              <a:rPr lang="en-US" altLang="zh-CN" dirty="0" err="1"/>
              <a:t>a|b</a:t>
            </a:r>
            <a:r>
              <a:rPr lang="en-US" altLang="zh-CN" dirty="0"/>
              <a:t>) </a:t>
            </a:r>
          </a:p>
          <a:p>
            <a:r>
              <a:rPr lang="zh-CN" altLang="en-US" dirty="0"/>
              <a:t>但分母 上 有一个 很不好处理 的 积分 </a:t>
            </a:r>
            <a:r>
              <a:rPr lang="en-US" altLang="zh-CN" dirty="0"/>
              <a:t>p(b)</a:t>
            </a:r>
            <a:r>
              <a:rPr lang="zh-CN" altLang="en-US" dirty="0"/>
              <a:t>，导致 </a:t>
            </a:r>
            <a:r>
              <a:rPr lang="en-US" altLang="zh-CN" dirty="0"/>
              <a:t>p(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  <a:r>
              <a:rPr lang="zh-CN" altLang="en-US" dirty="0"/>
              <a:t> 算不出来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19C6A-73BB-3848-8BEE-910F4CD8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43" y="3614699"/>
            <a:ext cx="6724001" cy="16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56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7871F-6FAC-9641-B3C6-D12636B5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AE58D-90EB-DE4A-A422-EC993DB3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148"/>
            <a:ext cx="10515600" cy="5196468"/>
          </a:xfrm>
        </p:spPr>
        <p:txBody>
          <a:bodyPr>
            <a:normAutofit/>
          </a:bodyPr>
          <a:lstStyle/>
          <a:p>
            <a:r>
              <a:rPr lang="en-US" altLang="zh-CN" dirty="0"/>
              <a:t>p(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  <a:r>
              <a:rPr lang="zh-CN" altLang="en-US" dirty="0"/>
              <a:t> 算不出来</a:t>
            </a:r>
            <a:endParaRPr lang="en-US" altLang="zh-CN" dirty="0"/>
          </a:p>
          <a:p>
            <a:r>
              <a:rPr lang="zh-CN" altLang="en-US" dirty="0"/>
              <a:t>那么就仿真吧</a:t>
            </a:r>
            <a:endParaRPr lang="en-US" altLang="zh-CN" dirty="0"/>
          </a:p>
          <a:p>
            <a:r>
              <a:rPr lang="zh-CN" altLang="en-US" dirty="0"/>
              <a:t>怎么仿真？我们没有 </a:t>
            </a:r>
            <a:r>
              <a:rPr lang="en-US" altLang="zh-CN" dirty="0"/>
              <a:t>p(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  <a:r>
              <a:rPr lang="zh-CN" altLang="en-US" dirty="0"/>
              <a:t> 啊</a:t>
            </a:r>
          </a:p>
          <a:p>
            <a:r>
              <a:rPr lang="zh-CN" altLang="en-US" dirty="0"/>
              <a:t>用 </a:t>
            </a:r>
            <a:r>
              <a:rPr lang="en-US" altLang="zh-CN" dirty="0"/>
              <a:t>MH </a:t>
            </a:r>
            <a:r>
              <a:rPr lang="zh-CN" altLang="en-US" dirty="0"/>
              <a:t>就 没有这个问题 啦</a:t>
            </a:r>
            <a:endParaRPr lang="en-US" altLang="zh-CN" dirty="0"/>
          </a:p>
          <a:p>
            <a:pPr lvl="1"/>
            <a:r>
              <a:rPr lang="zh-CN" altLang="en-US" dirty="0"/>
              <a:t>用一个辅助 </a:t>
            </a:r>
            <a:r>
              <a:rPr lang="en-US" altLang="zh-CN" dirty="0"/>
              <a:t>MC</a:t>
            </a:r>
          </a:p>
          <a:p>
            <a:pPr lvl="1"/>
            <a:r>
              <a:rPr lang="zh-CN" altLang="en-US" dirty="0"/>
              <a:t>只需要 知道 前后两个状态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  <a:r>
              <a:rPr lang="zh-CN" altLang="en-US" dirty="0"/>
              <a:t>的 相对 </a:t>
            </a:r>
            <a:r>
              <a:rPr lang="en-US" altLang="zh-CN" dirty="0"/>
              <a:t>p(</a:t>
            </a:r>
            <a:r>
              <a:rPr lang="en-US" altLang="zh-CN" dirty="0" err="1"/>
              <a:t>a|b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这就没有 </a:t>
            </a:r>
            <a:r>
              <a:rPr lang="en-US" altLang="zh-CN" dirty="0"/>
              <a:t>p(b)</a:t>
            </a:r>
            <a:r>
              <a:rPr lang="zh-CN" altLang="en-US" dirty="0"/>
              <a:t> 什么事了</a:t>
            </a:r>
            <a:endParaRPr lang="en-US" altLang="zh-CN" dirty="0"/>
          </a:p>
          <a:p>
            <a:pPr lvl="1"/>
            <a:r>
              <a:rPr lang="zh-CN" altLang="en-US" dirty="0"/>
              <a:t>完美解决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7572B3-7A88-4146-B6A4-EE0C9A9E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45" y="4113060"/>
            <a:ext cx="5308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26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00FF8-ECD6-4C49-A0B4-F163C308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阅读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4E411-D81A-2041-A43F-0DE092AE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Carlos Fernandez-</a:t>
            </a:r>
            <a:r>
              <a:rPr kumimoji="1" lang="en-US" altLang="zh-CN" dirty="0" err="1"/>
              <a:t>Granda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Probability and Statistics for Data Science</a:t>
            </a:r>
            <a:r>
              <a:rPr kumimoji="1" lang="zh-CN" altLang="en-US" dirty="0"/>
              <a:t>，下载：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www.cims.nyu.edu</a:t>
            </a:r>
            <a:r>
              <a:rPr kumimoji="1" lang="en-US" altLang="zh-CN" dirty="0"/>
              <a:t>/~</a:t>
            </a:r>
            <a:r>
              <a:rPr kumimoji="1" lang="en-US" altLang="zh-CN" dirty="0" err="1"/>
              <a:t>cfgranda</a:t>
            </a:r>
            <a:r>
              <a:rPr kumimoji="1" lang="en-US" altLang="zh-CN" dirty="0"/>
              <a:t>/pages/stuff/</a:t>
            </a:r>
            <a:r>
              <a:rPr kumimoji="1" lang="en-US" altLang="zh-CN" dirty="0" err="1"/>
              <a:t>probability_stats_for_DS.pdf</a:t>
            </a:r>
            <a:endParaRPr kumimoji="1" lang="en-US" altLang="zh-CN" dirty="0"/>
          </a:p>
          <a:p>
            <a:r>
              <a:rPr kumimoji="1" lang="en-US" altLang="zh-CN" dirty="0"/>
              <a:t>Ch</a:t>
            </a:r>
            <a:r>
              <a:rPr kumimoji="1" lang="zh-CN" altLang="en-US" dirty="0"/>
              <a:t> </a:t>
            </a:r>
            <a:r>
              <a:rPr kumimoji="1" lang="en-US" altLang="zh-CN" dirty="0"/>
              <a:t>6.4</a:t>
            </a:r>
            <a:r>
              <a:rPr kumimoji="1" lang="zh-CN" altLang="en-US" dirty="0"/>
              <a:t> 蒙特卡洛仿真</a:t>
            </a:r>
            <a:endParaRPr kumimoji="1" lang="en-US" altLang="zh-CN" dirty="0"/>
          </a:p>
          <a:p>
            <a:r>
              <a:rPr kumimoji="1" lang="en-US" altLang="zh-CN" dirty="0"/>
              <a:t>Ch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MC</a:t>
            </a:r>
          </a:p>
          <a:p>
            <a:r>
              <a:rPr kumimoji="1" lang="zh-CN" altLang="en-US" dirty="0"/>
              <a:t>注：这个老师我很喜欢</a:t>
            </a:r>
          </a:p>
        </p:txBody>
      </p:sp>
    </p:spTree>
    <p:extLst>
      <p:ext uri="{BB962C8B-B14F-4D97-AF65-F5344CB8AC3E}">
        <p14:creationId xmlns:p14="http://schemas.microsoft.com/office/powerpoint/2010/main" val="304424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F9733-43B9-B443-8AFE-EDA04E2B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蒙特卡洛仿真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90293-001A-A54E-84AA-A5234FE9E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6258"/>
          </a:xfrm>
        </p:spPr>
        <p:txBody>
          <a:bodyPr/>
          <a:lstStyle/>
          <a:p>
            <a:r>
              <a:rPr kumimoji="1" lang="zh-CN" altLang="en-US" dirty="0"/>
              <a:t>物理世界仿真，各种情况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1940</a:t>
            </a:r>
            <a:r>
              <a:rPr kumimoji="1" lang="zh-CN" altLang="en-US" dirty="0"/>
              <a:t>年代，核武器研究</a:t>
            </a:r>
            <a:endParaRPr kumimoji="1" lang="en-US" altLang="zh-CN" dirty="0"/>
          </a:p>
          <a:p>
            <a:r>
              <a:rPr lang="en-US" altLang="zh-CN" dirty="0"/>
              <a:t>1946</a:t>
            </a:r>
            <a:r>
              <a:rPr lang="zh-CN" altLang="en-US" dirty="0"/>
              <a:t>年，研究核武器的 </a:t>
            </a:r>
            <a:r>
              <a:rPr lang="en-US" altLang="zh-CN" dirty="0" err="1"/>
              <a:t>Ulam</a:t>
            </a:r>
            <a:r>
              <a:rPr lang="en-US" altLang="zh-CN" dirty="0"/>
              <a:t> </a:t>
            </a:r>
            <a:r>
              <a:rPr lang="zh-CN" altLang="en-US" dirty="0"/>
              <a:t>病了，就思考 </a:t>
            </a:r>
            <a:r>
              <a:rPr lang="en-US" altLang="zh-CN" dirty="0"/>
              <a:t>Solitaire</a:t>
            </a:r>
            <a:r>
              <a:rPr lang="zh-CN" altLang="en-US" dirty="0"/>
              <a:t> 的 概率问题</a:t>
            </a:r>
          </a:p>
          <a:p>
            <a:r>
              <a:rPr lang="zh-CN" altLang="en-US" dirty="0"/>
              <a:t>刚开始用组合计算方法算，头疼</a:t>
            </a:r>
            <a:endParaRPr lang="en-US" altLang="zh-CN" dirty="0"/>
          </a:p>
          <a:p>
            <a:r>
              <a:rPr lang="zh-CN" altLang="en-US" dirty="0"/>
              <a:t>干脆就算</a:t>
            </a:r>
          </a:p>
          <a:p>
            <a:r>
              <a:rPr lang="zh-CN" altLang="en-US" dirty="0"/>
              <a:t>由此想到 </a:t>
            </a:r>
            <a:r>
              <a:rPr lang="en-US" altLang="zh-CN" dirty="0"/>
              <a:t>neutron diffusion</a:t>
            </a:r>
            <a:r>
              <a:rPr lang="zh-CN" altLang="en-US" dirty="0"/>
              <a:t> 也可以类似地做</a:t>
            </a:r>
            <a:endParaRPr lang="en-US" altLang="zh-CN" dirty="0"/>
          </a:p>
          <a:p>
            <a:r>
              <a:rPr lang="zh-CN" altLang="en-US" dirty="0"/>
              <a:t>就告诉了 冯诺依曼</a:t>
            </a:r>
            <a:endParaRPr lang="en-US" altLang="zh-CN" dirty="0"/>
          </a:p>
          <a:p>
            <a:r>
              <a:rPr lang="zh-CN" altLang="en-US" dirty="0"/>
              <a:t>计算机正好可以干这个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96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38C35-6FA1-1240-B00B-A7DB2675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Solitaire </a:t>
            </a:r>
            <a:r>
              <a:rPr lang="zh-CN" altLang="en-US" dirty="0"/>
              <a:t>游戏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54B6B-7077-BD47-832B-E83AB08D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18678" cy="4351338"/>
          </a:xfrm>
        </p:spPr>
        <p:txBody>
          <a:bodyPr/>
          <a:lstStyle/>
          <a:p>
            <a:r>
              <a:rPr lang="en-US" altLang="zh-CN" dirty="0"/>
              <a:t>52! </a:t>
            </a:r>
            <a:r>
              <a:rPr lang="zh-CN" altLang="en-US" dirty="0"/>
              <a:t>≈ </a:t>
            </a:r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en-US" altLang="zh-CN" baseline="30000" dirty="0"/>
              <a:t>67</a:t>
            </a:r>
            <a:r>
              <a:rPr lang="en-US" altLang="zh-CN" dirty="0"/>
              <a:t> </a:t>
            </a:r>
            <a:r>
              <a:rPr lang="zh-CN" altLang="en-US" dirty="0"/>
              <a:t>种可能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C80C52-0540-BE49-A69E-F04DA221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381" y="1825625"/>
            <a:ext cx="7420419" cy="45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5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C1345-9D6C-6B43-8E8C-51A23EB2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Stanislaw </a:t>
            </a:r>
            <a:r>
              <a:rPr kumimoji="1" lang="en-US" altLang="zh-CN" dirty="0" err="1"/>
              <a:t>Ulam</a:t>
            </a:r>
            <a:r>
              <a:rPr kumimoji="1" lang="zh-CN" altLang="en-US" dirty="0"/>
              <a:t> 的回忆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3C47C-E176-E049-B9F6-3D3340E5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B5B7F1-71AB-AC47-8741-DAB84040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9715"/>
            <a:ext cx="12192000" cy="44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B3224-4322-9A4D-A93D-469EA770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3CFC8-6067-EE44-B1B2-D89872EDE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688" y="1690688"/>
            <a:ext cx="10515600" cy="4351338"/>
          </a:xfrm>
        </p:spPr>
        <p:txBody>
          <a:bodyPr/>
          <a:lstStyle/>
          <a:p>
            <a:r>
              <a:rPr lang="zh-CN" altLang="en-US" dirty="0"/>
              <a:t>篮球比赛，赢率是两队排名差别的倒数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F43395-72CC-954F-A6F3-24729583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8" y="2406426"/>
            <a:ext cx="10675434" cy="34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9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899E4-BC91-BE40-8372-FE9D86FB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019509-54C6-FE47-8DC3-03A651C2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计算最后各队真实排名的分布</a:t>
            </a:r>
            <a:endParaRPr lang="en-US" altLang="zh-CN" dirty="0"/>
          </a:p>
          <a:p>
            <a:r>
              <a:rPr lang="en-US" altLang="zh-CN" dirty="0"/>
              <a:t>R1</a:t>
            </a:r>
            <a:r>
              <a:rPr lang="zh-CN" altLang="en-US" dirty="0"/>
              <a:t>：第一队的排名分布</a:t>
            </a:r>
            <a:endParaRPr lang="en-US" altLang="zh-CN" dirty="0"/>
          </a:p>
          <a:p>
            <a:pPr lvl="1"/>
            <a:r>
              <a:rPr lang="zh-CN" altLang="en-US" dirty="0"/>
              <a:t>可能是第</a:t>
            </a:r>
            <a:r>
              <a:rPr lang="en-US" altLang="zh-CN" dirty="0"/>
              <a:t>1</a:t>
            </a:r>
            <a:r>
              <a:rPr lang="zh-CN" altLang="en-US" dirty="0"/>
              <a:t>名</a:t>
            </a:r>
            <a:endParaRPr lang="en-US" altLang="zh-CN" dirty="0"/>
          </a:p>
          <a:p>
            <a:pPr lvl="1"/>
            <a:r>
              <a:rPr lang="zh-CN" altLang="en-US" dirty="0"/>
              <a:t>也可能是第</a:t>
            </a:r>
            <a:r>
              <a:rPr lang="en-US" altLang="zh-CN" dirty="0"/>
              <a:t>2</a:t>
            </a:r>
            <a:r>
              <a:rPr lang="zh-CN" altLang="en-US" dirty="0"/>
              <a:t>名</a:t>
            </a:r>
            <a:endParaRPr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36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55DE3-468B-D644-A141-E751C886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CAB301-7730-FC4F-BDFC-FE6325A76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18F051-C1EB-D346-A0A5-0A093C95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9" y="0"/>
            <a:ext cx="11777382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A1C371-BE10-2849-94F7-9ACCCA52E185}"/>
              </a:ext>
            </a:extLst>
          </p:cNvPr>
          <p:cNvSpPr/>
          <p:nvPr/>
        </p:nvSpPr>
        <p:spPr>
          <a:xfrm>
            <a:off x="7107044" y="31504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2000</a:t>
            </a:r>
            <a:r>
              <a:rPr lang="zh-CN" altLang="en-US" dirty="0">
                <a:solidFill>
                  <a:srgbClr val="FF0000"/>
                </a:solidFill>
              </a:rPr>
              <a:t>次仿真后，就很接近真实值了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2B8905-A624-EC40-884A-01D44623AD6D}"/>
              </a:ext>
            </a:extLst>
          </p:cNvPr>
          <p:cNvSpPr/>
          <p:nvPr/>
        </p:nvSpPr>
        <p:spPr>
          <a:xfrm>
            <a:off x="735980" y="1129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组，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次仿真结果列表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43CC9D-2DA5-C24B-963E-3418E5D13D04}"/>
              </a:ext>
            </a:extLst>
          </p:cNvPr>
          <p:cNvSpPr/>
          <p:nvPr/>
        </p:nvSpPr>
        <p:spPr>
          <a:xfrm>
            <a:off x="7452732" y="658574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组，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次仿真结果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B57251-7230-6B4C-9F18-E46A2752D763}"/>
              </a:ext>
            </a:extLst>
          </p:cNvPr>
          <p:cNvSpPr/>
          <p:nvPr/>
        </p:nvSpPr>
        <p:spPr>
          <a:xfrm>
            <a:off x="8107719" y="5004219"/>
            <a:ext cx="3021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括号内是真实值</a:t>
            </a:r>
          </a:p>
        </p:txBody>
      </p:sp>
    </p:spTree>
    <p:extLst>
      <p:ext uri="{BB962C8B-B14F-4D97-AF65-F5344CB8AC3E}">
        <p14:creationId xmlns:p14="http://schemas.microsoft.com/office/powerpoint/2010/main" val="212163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45D1-F25B-DE43-AAA2-B872F54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A2A38-6544-AD45-AA93-EE35E5F8D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93F0F-02AF-254C-875D-052D7AF2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601"/>
            <a:ext cx="12192000" cy="64883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814309-7D55-8B45-A90C-B23B79343909}"/>
              </a:ext>
            </a:extLst>
          </p:cNvPr>
          <p:cNvSpPr/>
          <p:nvPr/>
        </p:nvSpPr>
        <p:spPr>
          <a:xfrm>
            <a:off x="1226634" y="66824"/>
            <a:ext cx="5786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2000</a:t>
            </a:r>
            <a:r>
              <a:rPr lang="zh-CN" altLang="en-US" sz="2400" dirty="0">
                <a:solidFill>
                  <a:srgbClr val="FF0000"/>
                </a:solidFill>
              </a:rPr>
              <a:t>次仿真需要的时间，和 组数的关系</a:t>
            </a:r>
          </a:p>
        </p:txBody>
      </p:sp>
    </p:spTree>
    <p:extLst>
      <p:ext uri="{BB962C8B-B14F-4D97-AF65-F5344CB8AC3E}">
        <p14:creationId xmlns:p14="http://schemas.microsoft.com/office/powerpoint/2010/main" val="204032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Macintosh PowerPoint</Application>
  <PresentationFormat>宽屏</PresentationFormat>
  <Paragraphs>135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MCMC</vt:lpstr>
      <vt:lpstr>蒙特卡洛仿真</vt:lpstr>
      <vt:lpstr>蒙特卡洛仿真</vt:lpstr>
      <vt:lpstr>Solitaire 游戏</vt:lpstr>
      <vt:lpstr>Stanislaw Ulam 的回忆</vt:lpstr>
      <vt:lpstr>例</vt:lpstr>
      <vt:lpstr>例</vt:lpstr>
      <vt:lpstr>PowerPoint 演示文稿</vt:lpstr>
      <vt:lpstr>PowerPoint 演示文稿</vt:lpstr>
      <vt:lpstr>组数不同的仿真结果（2000次仿真）</vt:lpstr>
      <vt:lpstr>MCMC 仿真</vt:lpstr>
      <vt:lpstr>马尔科夫链</vt:lpstr>
      <vt:lpstr>MH 算法</vt:lpstr>
      <vt:lpstr>PowerPoint 演示文稿</vt:lpstr>
      <vt:lpstr>PACC概率</vt:lpstr>
      <vt:lpstr>MH最大的优点</vt:lpstr>
      <vt:lpstr>例：产生泊松随机变量</vt:lpstr>
      <vt:lpstr>计算PACC</vt:lpstr>
      <vt:lpstr>PACC</vt:lpstr>
      <vt:lpstr>实现</vt:lpstr>
      <vt:lpstr>收敛</vt:lpstr>
      <vt:lpstr>优点</vt:lpstr>
      <vt:lpstr>小结</vt:lpstr>
      <vt:lpstr>小结</vt:lpstr>
      <vt:lpstr>阅读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MCMC</dc:title>
  <dc:creator>Yishuai Chen</dc:creator>
  <cp:lastModifiedBy>Yishuai Chen</cp:lastModifiedBy>
  <cp:revision>1</cp:revision>
  <dcterms:created xsi:type="dcterms:W3CDTF">2021-10-10T03:17:47Z</dcterms:created>
  <dcterms:modified xsi:type="dcterms:W3CDTF">2021-10-10T03:18:16Z</dcterms:modified>
</cp:coreProperties>
</file>